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0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45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8A11E-81FA-4725-BC07-379AAE53CA15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9D54A-F8B7-4FC7-8E89-530CC2285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103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8A11E-81FA-4725-BC07-379AAE53CA15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9D54A-F8B7-4FC7-8E89-530CC2285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826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8A11E-81FA-4725-BC07-379AAE53CA15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9D54A-F8B7-4FC7-8E89-530CC2285D3E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38982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8A11E-81FA-4725-BC07-379AAE53CA15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9D54A-F8B7-4FC7-8E89-530CC2285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5685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8A11E-81FA-4725-BC07-379AAE53CA15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9D54A-F8B7-4FC7-8E89-530CC2285D3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645563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8A11E-81FA-4725-BC07-379AAE53CA15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9D54A-F8B7-4FC7-8E89-530CC2285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619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8A11E-81FA-4725-BC07-379AAE53CA15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9D54A-F8B7-4FC7-8E89-530CC2285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4452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8A11E-81FA-4725-BC07-379AAE53CA15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9D54A-F8B7-4FC7-8E89-530CC2285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855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8A11E-81FA-4725-BC07-379AAE53CA15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9D54A-F8B7-4FC7-8E89-530CC2285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201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8A11E-81FA-4725-BC07-379AAE53CA15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9D54A-F8B7-4FC7-8E89-530CC2285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219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8A11E-81FA-4725-BC07-379AAE53CA15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9D54A-F8B7-4FC7-8E89-530CC2285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845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8A11E-81FA-4725-BC07-379AAE53CA15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9D54A-F8B7-4FC7-8E89-530CC2285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380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8A11E-81FA-4725-BC07-379AAE53CA15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9D54A-F8B7-4FC7-8E89-530CC2285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913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8A11E-81FA-4725-BC07-379AAE53CA15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9D54A-F8B7-4FC7-8E89-530CC2285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753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8A11E-81FA-4725-BC07-379AAE53CA15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9D54A-F8B7-4FC7-8E89-530CC2285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52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8A11E-81FA-4725-BC07-379AAE53CA15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9D54A-F8B7-4FC7-8E89-530CC2285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06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8A11E-81FA-4725-BC07-379AAE53CA15}" type="datetimeFigureOut">
              <a:rPr lang="en-US" smtClean="0"/>
              <a:t>4/16/2021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C79D54A-F8B7-4FC7-8E89-530CC2285D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170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2NCxULfBJoo&amp;ab_channel=MSUDebate" TargetMode="External"/><Relationship Id="rId2" Type="http://schemas.openxmlformats.org/officeDocument/2006/relationships/hyperlink" Target="https://debate.msu.edu/about/blog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18453B"/>
                </a:solidFill>
                <a:latin typeface="Gotham" panose="02000804040000020004" pitchFamily="2" charset="0"/>
              </a:rPr>
              <a:t>Online Debate: </a:t>
            </a:r>
            <a:br>
              <a:rPr lang="en-US" dirty="0" smtClean="0">
                <a:solidFill>
                  <a:srgbClr val="18453B"/>
                </a:solidFill>
                <a:latin typeface="Gotham" panose="02000804040000020004" pitchFamily="2" charset="0"/>
              </a:rPr>
            </a:br>
            <a:r>
              <a:rPr lang="en-US" sz="4000" dirty="0" smtClean="0">
                <a:solidFill>
                  <a:srgbClr val="18453B"/>
                </a:solidFill>
                <a:latin typeface="Gotham" panose="02000804040000020004" pitchFamily="2" charset="0"/>
              </a:rPr>
              <a:t>Where do we go from here?</a:t>
            </a:r>
            <a:endParaRPr lang="en-US" sz="4000" dirty="0">
              <a:solidFill>
                <a:srgbClr val="18453B"/>
              </a:solidFill>
              <a:latin typeface="Gotham" panose="02000804040000020004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Carly Watson</a:t>
            </a:r>
          </a:p>
          <a:p>
            <a:r>
              <a:rPr lang="en-US" dirty="0" smtClean="0"/>
              <a:t>Director of Debate, Michigan State University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21250"/>
            <a:ext cx="1036749" cy="1036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87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28068"/>
            <a:ext cx="1229932" cy="1229932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/>
          <a:lstStyle/>
          <a:p>
            <a:r>
              <a:rPr lang="en-US" dirty="0" smtClean="0">
                <a:solidFill>
                  <a:srgbClr val="18453B"/>
                </a:solidFill>
                <a:latin typeface="Gotham" panose="02000804040000020004" pitchFamily="2" charset="0"/>
              </a:rPr>
              <a:t>Thank you!</a:t>
            </a:r>
            <a:endParaRPr lang="en-US" sz="4000" dirty="0">
              <a:solidFill>
                <a:srgbClr val="18453B"/>
              </a:solidFill>
              <a:latin typeface="Gotham" panose="02000804040000020004" pitchFamily="2" charset="0"/>
            </a:endParaRPr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>
            <a:normAutofit/>
          </a:bodyPr>
          <a:lstStyle/>
          <a:p>
            <a:r>
              <a:rPr lang="en-US" dirty="0" smtClean="0"/>
              <a:t>Carly Watson</a:t>
            </a:r>
          </a:p>
          <a:p>
            <a:r>
              <a:rPr lang="en-US" dirty="0" smtClean="0"/>
              <a:t>debate@msu.edu</a:t>
            </a:r>
          </a:p>
        </p:txBody>
      </p:sp>
    </p:spTree>
    <p:extLst>
      <p:ext uri="{BB962C8B-B14F-4D97-AF65-F5344CB8AC3E}">
        <p14:creationId xmlns:p14="http://schemas.microsoft.com/office/powerpoint/2010/main" val="323938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18453B"/>
                </a:solidFill>
                <a:latin typeface="Gotham" panose="02000804040000020004" pitchFamily="2" charset="0"/>
              </a:rPr>
              <a:t>Background</a:t>
            </a:r>
            <a:endParaRPr lang="en-US" dirty="0">
              <a:solidFill>
                <a:srgbClr val="18453B"/>
              </a:solidFill>
              <a:latin typeface="Gotham" panose="02000804040000020004" pitchFamily="2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3880773"/>
          </a:xfrm>
        </p:spPr>
        <p:txBody>
          <a:bodyPr/>
          <a:lstStyle/>
          <a:p>
            <a:r>
              <a:rPr lang="en-US" dirty="0" smtClean="0"/>
              <a:t>MSU’s debate camp – the Spartan Debate Institute – began experimenting with online competitions and instruction in summer 2019</a:t>
            </a:r>
          </a:p>
          <a:p>
            <a:r>
              <a:rPr lang="en-US" dirty="0" smtClean="0"/>
              <a:t>Original plans for 2020 SDI included a hybrid option for students</a:t>
            </a:r>
          </a:p>
          <a:p>
            <a:r>
              <a:rPr lang="en-US" dirty="0" smtClean="0"/>
              <a:t>What promise did we see in online programming?</a:t>
            </a:r>
          </a:p>
          <a:p>
            <a:pPr lvl="1"/>
            <a:r>
              <a:rPr lang="en-US" dirty="0" smtClean="0"/>
              <a:t>Program Design</a:t>
            </a:r>
          </a:p>
          <a:p>
            <a:pPr lvl="1"/>
            <a:r>
              <a:rPr lang="en-US" dirty="0" smtClean="0"/>
              <a:t>Accessibility</a:t>
            </a:r>
          </a:p>
          <a:p>
            <a:pPr lvl="1"/>
            <a:r>
              <a:rPr lang="en-US" dirty="0" smtClean="0"/>
              <a:t>Flexibility</a:t>
            </a:r>
          </a:p>
          <a:p>
            <a:pPr lvl="1"/>
            <a:r>
              <a:rPr lang="en-US" dirty="0" smtClean="0"/>
              <a:t>Logistics</a:t>
            </a:r>
            <a:endParaRPr lang="en-US" dirty="0"/>
          </a:p>
          <a:p>
            <a:r>
              <a:rPr lang="en-US" dirty="0" smtClean="0"/>
              <a:t>COVID-19 raised important questions about the 							      </a:t>
            </a:r>
            <a:r>
              <a:rPr lang="en-US" dirty="0" smtClean="0"/>
              <a:t>future </a:t>
            </a:r>
            <a:r>
              <a:rPr lang="en-US" dirty="0" smtClean="0"/>
              <a:t>of online debate</a:t>
            </a:r>
          </a:p>
        </p:txBody>
      </p:sp>
      <p:sp>
        <p:nvSpPr>
          <p:cNvPr id="5" name="Oval 4"/>
          <p:cNvSpPr/>
          <p:nvPr/>
        </p:nvSpPr>
        <p:spPr>
          <a:xfrm>
            <a:off x="6231585" y="3655350"/>
            <a:ext cx="2835602" cy="2835602"/>
          </a:xfrm>
          <a:prstGeom prst="ellipse">
            <a:avLst/>
          </a:prstGeom>
          <a:blipFill dpi="0" rotWithShape="1">
            <a:blip r:embed="rId2">
              <a:grayscl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12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18453B"/>
                </a:solidFill>
                <a:latin typeface="Gotham" panose="02000804040000020004" pitchFamily="2" charset="0"/>
              </a:rPr>
              <a:t>Methodology</a:t>
            </a:r>
            <a:endParaRPr lang="en-US" dirty="0">
              <a:solidFill>
                <a:srgbClr val="18453B"/>
              </a:solidFill>
              <a:latin typeface="Gotham" panose="0200080404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MSU’s survey platform – Qualtrics – to distribute “Midyear Online Debate Survey” over seven days</a:t>
            </a:r>
          </a:p>
          <a:p>
            <a:pPr lvl="1"/>
            <a:r>
              <a:rPr lang="en-US" dirty="0" smtClean="0"/>
              <a:t>176 responses</a:t>
            </a:r>
          </a:p>
          <a:p>
            <a:pPr lvl="1"/>
            <a:r>
              <a:rPr lang="en-US" dirty="0" smtClean="0"/>
              <a:t>Affiliation primarily with policy debate (76.9%)</a:t>
            </a:r>
          </a:p>
          <a:p>
            <a:pPr lvl="1"/>
            <a:r>
              <a:rPr lang="en-US" dirty="0" smtClean="0"/>
              <a:t>Respondents skewed younger (79.5% were 34 or younger) and while, there was some racial diversity, respondents who reported their race as black were only 4.0% of respondents (suggesting under-sampling relative to the general population)</a:t>
            </a:r>
          </a:p>
          <a:p>
            <a:r>
              <a:rPr lang="en-US" dirty="0" smtClean="0"/>
              <a:t>Topics: </a:t>
            </a:r>
          </a:p>
          <a:p>
            <a:pPr lvl="1"/>
            <a:r>
              <a:rPr lang="en-US" dirty="0" smtClean="0"/>
              <a:t>Experience with online debate before COVID-19</a:t>
            </a:r>
          </a:p>
          <a:p>
            <a:pPr lvl="1"/>
            <a:r>
              <a:rPr lang="en-US" dirty="0" smtClean="0"/>
              <a:t>Experience with online debate during COVID-19 travel restrictions</a:t>
            </a:r>
          </a:p>
          <a:p>
            <a:pPr lvl="1"/>
            <a:r>
              <a:rPr lang="en-US" dirty="0" smtClean="0"/>
              <a:t>Opinions about what tournaments should look like after COVID-19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08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18453B"/>
                </a:solidFill>
                <a:latin typeface="Gotham" panose="02000804040000020004" pitchFamily="2" charset="0"/>
              </a:rPr>
              <a:t>Results: Where We Are</a:t>
            </a:r>
            <a:endParaRPr lang="en-US" dirty="0">
              <a:solidFill>
                <a:srgbClr val="18453B"/>
              </a:solidFill>
              <a:latin typeface="Gotham" panose="0200080404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22738"/>
            <a:ext cx="8596668" cy="4662151"/>
          </a:xfrm>
        </p:spPr>
        <p:txBody>
          <a:bodyPr>
            <a:normAutofit/>
          </a:bodyPr>
          <a:lstStyle/>
          <a:p>
            <a:r>
              <a:rPr lang="en-US" dirty="0" smtClean="0"/>
              <a:t>Strong </a:t>
            </a:r>
            <a:r>
              <a:rPr lang="en-US" dirty="0"/>
              <a:t>support for the value of online </a:t>
            </a:r>
            <a:r>
              <a:rPr lang="en-US" dirty="0" smtClean="0"/>
              <a:t>debate</a:t>
            </a:r>
          </a:p>
          <a:p>
            <a:pPr lvl="1"/>
            <a:r>
              <a:rPr lang="en-US" dirty="0" smtClean="0"/>
              <a:t>87.9</a:t>
            </a:r>
            <a:r>
              <a:rPr lang="en-US" dirty="0"/>
              <a:t>% of respondents selected “Strongly Agree” or “Somewhat Agree” when asked if they felt that online debate competitions were valuable options for the debate </a:t>
            </a:r>
            <a:r>
              <a:rPr lang="en-US" dirty="0" smtClean="0"/>
              <a:t>community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7454" y="3059489"/>
            <a:ext cx="4496427" cy="3572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58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624293" y="0"/>
            <a:ext cx="4567707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18453B"/>
                </a:solidFill>
                <a:latin typeface="Gotham" panose="02000804040000020004" pitchFamily="2" charset="0"/>
              </a:rPr>
              <a:t>Results: Where We Are</a:t>
            </a:r>
            <a:endParaRPr lang="en-US" dirty="0">
              <a:solidFill>
                <a:srgbClr val="18453B"/>
              </a:solidFill>
              <a:latin typeface="Gotham" panose="0200080404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22738"/>
            <a:ext cx="6702260" cy="4662151"/>
          </a:xfrm>
        </p:spPr>
        <p:txBody>
          <a:bodyPr>
            <a:normAutofit/>
          </a:bodyPr>
          <a:lstStyle/>
          <a:p>
            <a:r>
              <a:rPr lang="en-US" dirty="0" smtClean="0"/>
              <a:t>Support based on online debate being beneficial for geographically isolated schools and schools with lower budgets</a:t>
            </a:r>
          </a:p>
          <a:p>
            <a:pPr lvl="1"/>
            <a:r>
              <a:rPr lang="en-US" dirty="0" smtClean="0"/>
              <a:t>83.7</a:t>
            </a:r>
            <a:r>
              <a:rPr lang="en-US" dirty="0"/>
              <a:t>% of survey respondents said that they “Strongly Agree” or “Somewhat Agree” that online debate competitions are importation for geographically isolated </a:t>
            </a:r>
            <a:r>
              <a:rPr lang="en-US" dirty="0" smtClean="0"/>
              <a:t>schools</a:t>
            </a:r>
          </a:p>
          <a:p>
            <a:pPr lvl="1"/>
            <a:r>
              <a:rPr lang="en-US" dirty="0"/>
              <a:t>80.7% of survey respondents said that they “Strongly Agree” or “Somewhat Agree” that online debate is important for schools with lower </a:t>
            </a:r>
            <a:r>
              <a:rPr lang="en-US" dirty="0" smtClean="0"/>
              <a:t>budgets</a:t>
            </a:r>
          </a:p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largest concern with online debate competitions was a loss of community. </a:t>
            </a:r>
            <a:endParaRPr lang="en-US" dirty="0" smtClean="0"/>
          </a:p>
          <a:p>
            <a:pPr lvl="1"/>
            <a:r>
              <a:rPr lang="en-US" dirty="0" smtClean="0"/>
              <a:t>83.1</a:t>
            </a:r>
            <a:r>
              <a:rPr lang="en-US" dirty="0"/>
              <a:t>% of respondents said that they “Strongly Agree” or “Somewhat Agree” that online debate competitions damage the community aspects of debate</a:t>
            </a:r>
            <a:endParaRPr 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4293" y="3429000"/>
            <a:ext cx="3785175" cy="317542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4293" y="321845"/>
            <a:ext cx="3785175" cy="2962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44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18453B"/>
                </a:solidFill>
                <a:latin typeface="Gotham" panose="02000804040000020004" pitchFamily="2" charset="0"/>
              </a:rPr>
              <a:t>Results: Where We Are</a:t>
            </a:r>
            <a:endParaRPr lang="en-US" dirty="0">
              <a:solidFill>
                <a:srgbClr val="18453B"/>
              </a:solidFill>
              <a:latin typeface="Gotham" panose="0200080404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22738"/>
            <a:ext cx="8596668" cy="4662151"/>
          </a:xfrm>
        </p:spPr>
        <p:txBody>
          <a:bodyPr>
            <a:normAutofit/>
          </a:bodyPr>
          <a:lstStyle/>
          <a:p>
            <a:r>
              <a:rPr lang="en-US" dirty="0"/>
              <a:t>Does online debate “increase access”?</a:t>
            </a:r>
          </a:p>
          <a:p>
            <a:pPr lvl="1"/>
            <a:r>
              <a:rPr lang="en-US" dirty="0"/>
              <a:t>74.7% of respondents said that they “Strongly Agree” or “Somewhat Agree” that online debate competitions increase access</a:t>
            </a:r>
          </a:p>
          <a:p>
            <a:pPr lvl="1"/>
            <a:r>
              <a:rPr lang="en-US" dirty="0"/>
              <a:t>50.0% respondents “Strongly Agree” or “Somewhat Agree” that online debate competitions are important for Urban Debate League Schools (only 10.8% “Strongly Disagree” or “Somewhat Disagree” with that statement)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949" y="3577650"/>
            <a:ext cx="3773171" cy="3119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73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18453B"/>
                </a:solidFill>
                <a:latin typeface="Gotham" panose="02000804040000020004" pitchFamily="2" charset="0"/>
              </a:rPr>
              <a:t>Results: Now What</a:t>
            </a:r>
            <a:endParaRPr lang="en-US" dirty="0">
              <a:solidFill>
                <a:srgbClr val="18453B"/>
              </a:solidFill>
              <a:latin typeface="Gotham" panose="0200080404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12890"/>
            <a:ext cx="8596668" cy="4700789"/>
          </a:xfrm>
        </p:spPr>
        <p:txBody>
          <a:bodyPr>
            <a:normAutofit/>
          </a:bodyPr>
          <a:lstStyle/>
          <a:p>
            <a:r>
              <a:rPr lang="en-US" dirty="0"/>
              <a:t>There is support from survey respondents for online debate competitions to continue after </a:t>
            </a:r>
            <a:r>
              <a:rPr lang="en-US" dirty="0" smtClean="0"/>
              <a:t>COVID-19</a:t>
            </a:r>
          </a:p>
          <a:p>
            <a:pPr lvl="1"/>
            <a:r>
              <a:rPr lang="en-US" dirty="0"/>
              <a:t>The survey asked respondents to agree or disagree with the statement “Online debate competitions should be eliminated after travel restrictions are eased” and 59.4% selected “Strongly Disagree” or “Somewhat Disagree” with that statement (as opposed to 31.1% that “Somewhat Agree” or “Strongly Agree</a:t>
            </a:r>
            <a:r>
              <a:rPr lang="en-US" dirty="0" smtClean="0"/>
              <a:t>”)</a:t>
            </a:r>
          </a:p>
          <a:p>
            <a:r>
              <a:rPr lang="en-US" dirty="0" smtClean="0"/>
              <a:t>Little support for proposals using </a:t>
            </a:r>
            <a:r>
              <a:rPr lang="en-US" dirty="0"/>
              <a:t>online </a:t>
            </a:r>
            <a:r>
              <a:rPr lang="en-US" dirty="0" smtClean="0"/>
              <a:t>tournaments </a:t>
            </a:r>
            <a:r>
              <a:rPr lang="en-US" dirty="0"/>
              <a:t>for </a:t>
            </a:r>
            <a:r>
              <a:rPr lang="en-US" i="1" dirty="0"/>
              <a:t>either</a:t>
            </a:r>
            <a:r>
              <a:rPr lang="en-US" dirty="0"/>
              <a:t> regional tournaments or larger tournaments (e.g. all regional tournaments are online and larger tournament are held in person</a:t>
            </a:r>
            <a:r>
              <a:rPr lang="en-US" dirty="0" smtClean="0"/>
              <a:t>)</a:t>
            </a:r>
          </a:p>
          <a:p>
            <a:r>
              <a:rPr lang="en-US" dirty="0" smtClean="0"/>
              <a:t>Some support for “hybrid models” (e.g. </a:t>
            </a:r>
            <a:r>
              <a:rPr lang="en-US" dirty="0"/>
              <a:t>letting judges or competitors participate remotely at “in-person” </a:t>
            </a:r>
            <a:r>
              <a:rPr lang="en-US" dirty="0" smtClean="0"/>
              <a:t>tournaments)</a:t>
            </a:r>
          </a:p>
          <a:p>
            <a:pPr lvl="1"/>
            <a:r>
              <a:rPr lang="en-US" dirty="0"/>
              <a:t>52.7% of survey respondents said that they “Strongly Agree” or “Somewhat Agree” that judges should be able to participate at in-person tournaments online and 49.1% said that they “Strongly Agree” or “Somewhat Agree” that competitors should be able to compete at in-person tournaments online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296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18453B"/>
                </a:solidFill>
                <a:latin typeface="Gotham" panose="02000804040000020004" pitchFamily="2" charset="0"/>
              </a:rPr>
              <a:t>Results: Now What</a:t>
            </a:r>
            <a:endParaRPr lang="en-US" dirty="0">
              <a:solidFill>
                <a:srgbClr val="18453B"/>
              </a:solidFill>
              <a:latin typeface="Gotham" panose="0200080404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22738"/>
            <a:ext cx="8596668" cy="4790941"/>
          </a:xfrm>
        </p:spPr>
        <p:txBody>
          <a:bodyPr>
            <a:normAutofit/>
          </a:bodyPr>
          <a:lstStyle/>
          <a:p>
            <a:r>
              <a:rPr lang="en-US" dirty="0" smtClean="0"/>
              <a:t>Some consensus </a:t>
            </a:r>
            <a:r>
              <a:rPr lang="en-US" dirty="0"/>
              <a:t>around a “mix” of tournaments being </a:t>
            </a:r>
            <a:r>
              <a:rPr lang="en-US" dirty="0" smtClean="0"/>
              <a:t>online</a:t>
            </a:r>
          </a:p>
          <a:p>
            <a:pPr lvl="1"/>
            <a:r>
              <a:rPr lang="en-US" dirty="0"/>
              <a:t>52.7% of survey respondents selected “Strongly Agree” or “Somewhat Agree” that some regional tournaments and some larger tournaments should be held online and some should remain in person.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3719" y="3114409"/>
            <a:ext cx="4644663" cy="3625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04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18453B"/>
                </a:solidFill>
                <a:latin typeface="Gotham" panose="02000804040000020004" pitchFamily="2" charset="0"/>
              </a:rPr>
              <a:t>Closing Thoughts</a:t>
            </a:r>
            <a:endParaRPr lang="en-US" dirty="0">
              <a:solidFill>
                <a:srgbClr val="18453B"/>
              </a:solidFill>
              <a:latin typeface="Gotham" panose="0200080404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22738"/>
            <a:ext cx="8596668" cy="4790941"/>
          </a:xfrm>
        </p:spPr>
        <p:txBody>
          <a:bodyPr>
            <a:normAutofit/>
          </a:bodyPr>
          <a:lstStyle/>
          <a:p>
            <a:r>
              <a:rPr lang="en-US" dirty="0" smtClean="0"/>
              <a:t>Survey shortcomings and space for additional research</a:t>
            </a:r>
          </a:p>
          <a:p>
            <a:r>
              <a:rPr lang="en-US" dirty="0" smtClean="0"/>
              <a:t>Uncertain </a:t>
            </a:r>
            <a:r>
              <a:rPr lang="en-US" dirty="0"/>
              <a:t>budgets after </a:t>
            </a:r>
            <a:r>
              <a:rPr lang="en-US" dirty="0" smtClean="0"/>
              <a:t>COVID-19</a:t>
            </a:r>
          </a:p>
          <a:p>
            <a:r>
              <a:rPr lang="en-US" dirty="0" smtClean="0"/>
              <a:t>Recommendations for future online debate:</a:t>
            </a:r>
          </a:p>
          <a:p>
            <a:pPr lvl="1"/>
            <a:r>
              <a:rPr lang="en-US" dirty="0" smtClean="0"/>
              <a:t>Additional resources/attention are needed to address hardware gaps (e.g. lack of reliable internet)</a:t>
            </a:r>
          </a:p>
          <a:p>
            <a:pPr lvl="1"/>
            <a:r>
              <a:rPr lang="en-US" dirty="0" smtClean="0"/>
              <a:t>More deliberate focus on preserving the community 				       aspects of debate is required</a:t>
            </a:r>
          </a:p>
          <a:p>
            <a:r>
              <a:rPr lang="en-US" dirty="0" smtClean="0"/>
              <a:t>More exploration needed on “hybrid” models 						    (e.g. should they have to be separate divisions)</a:t>
            </a:r>
          </a:p>
          <a:p>
            <a:r>
              <a:rPr lang="en-US" dirty="0" smtClean="0"/>
              <a:t>Additional Resources:</a:t>
            </a:r>
          </a:p>
          <a:p>
            <a:pPr lvl="1"/>
            <a:r>
              <a:rPr lang="en-US" dirty="0" smtClean="0">
                <a:hlinkClick r:id="rId2"/>
              </a:rPr>
              <a:t>Blog Post &amp; Raw Survey Results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SDI webinar </a:t>
            </a:r>
            <a:r>
              <a:rPr lang="en-US" dirty="0" smtClean="0"/>
              <a:t>with current high school debaters and 							   current coaches reflecting on online debate</a:t>
            </a:r>
          </a:p>
        </p:txBody>
      </p:sp>
      <p:sp>
        <p:nvSpPr>
          <p:cNvPr id="5" name="Oval 4"/>
          <p:cNvSpPr/>
          <p:nvPr/>
        </p:nvSpPr>
        <p:spPr>
          <a:xfrm>
            <a:off x="6259132" y="3197452"/>
            <a:ext cx="4897957" cy="3405110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03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Custom 2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2CA6F"/>
      </a:accent1>
      <a:accent2>
        <a:srgbClr val="42BE6B"/>
      </a:accent2>
      <a:accent3>
        <a:srgbClr val="BADB7D"/>
      </a:accent3>
      <a:accent4>
        <a:srgbClr val="029676"/>
      </a:accent4>
      <a:accent5>
        <a:srgbClr val="004B3A"/>
      </a:accent5>
      <a:accent6>
        <a:srgbClr val="3F762A"/>
      </a:accent6>
      <a:hlink>
        <a:srgbClr val="6B9F25"/>
      </a:hlink>
      <a:folHlink>
        <a:srgbClr val="BA6906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358</TotalTime>
  <Words>754</Words>
  <Application>Microsoft Office PowerPoint</Application>
  <PresentationFormat>Widescreen</PresentationFormat>
  <Paragraphs>56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Gotham</vt:lpstr>
      <vt:lpstr>Trebuchet MS</vt:lpstr>
      <vt:lpstr>Wingdings 3</vt:lpstr>
      <vt:lpstr>Facet</vt:lpstr>
      <vt:lpstr>Online Debate:  Where do we go from here?</vt:lpstr>
      <vt:lpstr>Background</vt:lpstr>
      <vt:lpstr>Methodology</vt:lpstr>
      <vt:lpstr>Results: Where We Are</vt:lpstr>
      <vt:lpstr>Results: Where We Are</vt:lpstr>
      <vt:lpstr>Results: Where We Are</vt:lpstr>
      <vt:lpstr>Results: Now What</vt:lpstr>
      <vt:lpstr>Results: Now What</vt:lpstr>
      <vt:lpstr>Closing Thoughts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Debate:  Where do we go from here?</dc:title>
  <dc:creator>Watson, Carly</dc:creator>
  <cp:lastModifiedBy>Watson, Carly</cp:lastModifiedBy>
  <cp:revision>10</cp:revision>
  <dcterms:created xsi:type="dcterms:W3CDTF">2021-04-06T16:22:54Z</dcterms:created>
  <dcterms:modified xsi:type="dcterms:W3CDTF">2021-04-16T20:10:59Z</dcterms:modified>
</cp:coreProperties>
</file>